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58" r:id="rId6"/>
    <p:sldId id="272" r:id="rId7"/>
    <p:sldId id="259" r:id="rId8"/>
    <p:sldId id="271" r:id="rId9"/>
    <p:sldId id="260" r:id="rId10"/>
    <p:sldId id="263" r:id="rId11"/>
    <p:sldId id="261" r:id="rId12"/>
    <p:sldId id="264" r:id="rId13"/>
    <p:sldId id="266" r:id="rId14"/>
    <p:sldId id="265" r:id="rId15"/>
    <p:sldId id="267" r:id="rId16"/>
    <p:sldId id="275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FC11-93F7-486E-8136-87DEEBD8CFC9}" type="datetimeFigureOut">
              <a:rPr lang="cs-CZ" smtClean="0"/>
              <a:pPr/>
              <a:t>30.10.2013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544BC-3BDA-4A50-9194-BAEE8B20B8D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946" y="0"/>
            <a:ext cx="9267894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bg1"/>
                </a:solidFill>
              </a:rPr>
              <a:t>ÚČAST ČESKÉ REPUBLIKY NA </a:t>
            </a:r>
            <a:br>
              <a:rPr lang="cs-CZ" b="1" dirty="0" smtClean="0">
                <a:solidFill>
                  <a:schemeClr val="bg1"/>
                </a:solidFill>
              </a:rPr>
            </a:br>
            <a:r>
              <a:rPr lang="cs-CZ" b="1" dirty="0" smtClean="0">
                <a:solidFill>
                  <a:schemeClr val="bg1"/>
                </a:solidFill>
              </a:rPr>
              <a:t>VŠEOBECNÉ SVĚTOVÉ VÝSTAVĚ 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EXPO 2015 MIL</a:t>
            </a:r>
            <a:r>
              <a:rPr lang="cs-CZ" b="1" dirty="0" smtClean="0">
                <a:solidFill>
                  <a:schemeClr val="bg1"/>
                </a:solidFill>
              </a:rPr>
              <a:t>Á</a:t>
            </a:r>
            <a:r>
              <a:rPr lang="en-US" b="1" dirty="0" smtClean="0">
                <a:solidFill>
                  <a:schemeClr val="bg1"/>
                </a:solidFill>
              </a:rPr>
              <a:t>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1600" y="4005064"/>
            <a:ext cx="7488832" cy="1464568"/>
          </a:xfrm>
        </p:spPr>
        <p:txBody>
          <a:bodyPr/>
          <a:lstStyle/>
          <a:p>
            <a:r>
              <a:rPr lang="cs-CZ" b="1" dirty="0" smtClean="0">
                <a:solidFill>
                  <a:schemeClr val="bg1"/>
                </a:solidFill>
              </a:rPr>
              <a:t>KONCEPT, TÉMA A MOŽNOSTI</a:t>
            </a:r>
          </a:p>
          <a:p>
            <a:r>
              <a:rPr lang="cs-CZ" b="1" dirty="0" smtClean="0">
                <a:solidFill>
                  <a:schemeClr val="bg1"/>
                </a:solidFill>
              </a:rPr>
              <a:t>PRO REALIZÁTORY NÁRODNÍHO PAVILONU</a:t>
            </a: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MULTIMEDIÁLNÍ PROJEKCE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Navazuje na </a:t>
            </a:r>
            <a:r>
              <a:rPr lang="en-US" sz="2000" dirty="0" err="1" smtClean="0"/>
              <a:t>tradi</a:t>
            </a:r>
            <a:r>
              <a:rPr lang="cs-CZ" sz="2000" dirty="0" smtClean="0"/>
              <a:t>c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cs-CZ" sz="2000" dirty="0" smtClean="0"/>
              <a:t>interaktivních projekcí a </a:t>
            </a:r>
            <a:r>
              <a:rPr lang="en-US" sz="2000" dirty="0" err="1" smtClean="0"/>
              <a:t>anim</a:t>
            </a:r>
            <a:r>
              <a:rPr lang="cs-CZ" sz="2000" dirty="0" err="1" smtClean="0"/>
              <a:t>ované</a:t>
            </a:r>
            <a:r>
              <a:rPr lang="cs-CZ" sz="2000" dirty="0" smtClean="0"/>
              <a:t> tvorby </a:t>
            </a:r>
          </a:p>
          <a:p>
            <a:pPr>
              <a:buFontTx/>
              <a:buChar char="-"/>
            </a:pPr>
            <a:r>
              <a:rPr lang="cs-CZ" sz="2000" dirty="0" smtClean="0"/>
              <a:t>Originální systém vyvinutý studenty v rámci soutěže pěti univerzit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Propojení </a:t>
            </a:r>
            <a:r>
              <a:rPr lang="en-US" sz="2000" dirty="0" err="1" smtClean="0"/>
              <a:t>archite</a:t>
            </a:r>
            <a:r>
              <a:rPr lang="cs-CZ" sz="2000" dirty="0" err="1" smtClean="0"/>
              <a:t>ktury</a:t>
            </a:r>
            <a:r>
              <a:rPr lang="cs-CZ" sz="2000" dirty="0" smtClean="0"/>
              <a:t>, designu, </a:t>
            </a:r>
            <a:r>
              <a:rPr lang="en-US" sz="2000" dirty="0" err="1" smtClean="0"/>
              <a:t>ele</a:t>
            </a:r>
            <a:r>
              <a:rPr lang="cs-CZ" sz="2000" dirty="0" smtClean="0"/>
              <a:t>k</a:t>
            </a:r>
            <a:r>
              <a:rPr lang="en-US" sz="2000" dirty="0" err="1" smtClean="0"/>
              <a:t>trotechnolog</a:t>
            </a:r>
            <a:r>
              <a:rPr lang="cs-CZ" sz="2000" dirty="0" err="1" smtClean="0"/>
              <a:t>ií</a:t>
            </a:r>
            <a:r>
              <a:rPr lang="cs-CZ" sz="2000" dirty="0" smtClean="0"/>
              <a:t> a filmové tvorby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Šokující a nezapomenutelná zábava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RESTAURACE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Dvě restaurace – klasická s obchodem, </a:t>
            </a:r>
            <a:r>
              <a:rPr lang="en-US" sz="2000" dirty="0" smtClean="0"/>
              <a:t>VIP </a:t>
            </a:r>
            <a:r>
              <a:rPr lang="cs-CZ" sz="2000" dirty="0" smtClean="0"/>
              <a:t>s výhledem na EXPO </a:t>
            </a:r>
          </a:p>
          <a:p>
            <a:pPr>
              <a:buFontTx/>
              <a:buChar char="-"/>
            </a:pPr>
            <a:r>
              <a:rPr lang="en-US" sz="2000" dirty="0" smtClean="0"/>
              <a:t>Spirit of Prague – </a:t>
            </a:r>
            <a:r>
              <a:rPr lang="cs-CZ" sz="2000" dirty="0" smtClean="0"/>
              <a:t>tradiční česká kuchyně a nápoje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                            - </a:t>
            </a:r>
            <a:r>
              <a:rPr lang="cs-CZ" sz="2000" dirty="0" smtClean="0"/>
              <a:t>možnost výhledu na expozici či amfiteátr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Vecchio</a:t>
            </a:r>
            <a:r>
              <a:rPr lang="en-US" sz="2000" dirty="0" smtClean="0"/>
              <a:t> Lodge –</a:t>
            </a:r>
            <a:r>
              <a:rPr lang="cs-CZ" sz="2000" dirty="0" smtClean="0"/>
              <a:t> </a:t>
            </a:r>
            <a:r>
              <a:rPr lang="en-US" sz="2000" dirty="0" smtClean="0"/>
              <a:t>VIP</a:t>
            </a:r>
            <a:r>
              <a:rPr lang="cs-CZ" sz="2000" dirty="0" smtClean="0"/>
              <a:t> klub se zvěřinovými specialitami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                          - </a:t>
            </a:r>
            <a:r>
              <a:rPr lang="cs-CZ" sz="2000" dirty="0" smtClean="0"/>
              <a:t>možnost obchodních obědů a večeří</a:t>
            </a:r>
            <a:endParaRPr lang="en-US" sz="2000" dirty="0" smtClean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</a:t>
            </a:r>
            <a:r>
              <a:rPr lang="cs-CZ" dirty="0" smtClean="0"/>
              <a:t>VA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Kanceláře a zázemí pro deset zaměstnanců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Jednací místnost s možností </a:t>
            </a:r>
            <a:r>
              <a:rPr lang="cs-CZ" sz="2000" dirty="0" err="1" smtClean="0"/>
              <a:t>videoprezentace</a:t>
            </a:r>
            <a:r>
              <a:rPr lang="cs-CZ" sz="2000" dirty="0" smtClean="0"/>
              <a:t> pro šedesát lidí</a:t>
            </a:r>
          </a:p>
          <a:p>
            <a:pPr>
              <a:buFontTx/>
              <a:buChar char="-"/>
            </a:pPr>
            <a:r>
              <a:rPr lang="cs-CZ" sz="2000" dirty="0" smtClean="0"/>
              <a:t>Malý sklad a šatna pro hostesky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AMFITEÁTR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Slouží trvale jako dětské hřiště (je bezpečný)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Slouží příležitostně jako jeviště (lze zastřešit plachtou)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Je viditelný ze zahradní restaurace a odpočívadel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Je vybavený základními službami </a:t>
            </a:r>
            <a:r>
              <a:rPr lang="en-US" sz="2000" dirty="0" smtClean="0"/>
              <a:t>(</a:t>
            </a:r>
            <a:r>
              <a:rPr lang="cs-CZ" sz="2000" dirty="0" smtClean="0"/>
              <a:t>možnost nasvícení a ozvučení)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56992"/>
            <a:ext cx="3188981" cy="21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PARTNĚŘI INTERIÉRU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Skleněné stěny „</a:t>
            </a:r>
            <a:r>
              <a:rPr lang="cs-CZ" sz="2000" dirty="0" err="1" smtClean="0"/>
              <a:t>Liquid</a:t>
            </a:r>
            <a:r>
              <a:rPr lang="cs-CZ" sz="2000" dirty="0" smtClean="0"/>
              <a:t> </a:t>
            </a:r>
            <a:r>
              <a:rPr lang="cs-CZ" sz="2000" dirty="0" err="1" smtClean="0"/>
              <a:t>Crystal</a:t>
            </a:r>
            <a:r>
              <a:rPr lang="cs-CZ" sz="2000" dirty="0" smtClean="0"/>
              <a:t>“ – </a:t>
            </a:r>
            <a:r>
              <a:rPr lang="cs-CZ" sz="2000" dirty="0" err="1" smtClean="0"/>
              <a:t>Lasvit</a:t>
            </a:r>
            <a:r>
              <a:rPr lang="cs-CZ" sz="2000" dirty="0" smtClean="0"/>
              <a:t> </a:t>
            </a:r>
          </a:p>
          <a:p>
            <a:pPr>
              <a:buFontTx/>
              <a:buChar char="-"/>
            </a:pPr>
            <a:r>
              <a:rPr lang="cs-CZ" sz="2000" dirty="0" smtClean="0"/>
              <a:t>Panelové stěny „</a:t>
            </a:r>
            <a:r>
              <a:rPr lang="cs-CZ" sz="2000" dirty="0" err="1" smtClean="0"/>
              <a:t>Slámokarton</a:t>
            </a:r>
            <a:r>
              <a:rPr lang="cs-CZ" sz="2000" dirty="0" smtClean="0"/>
              <a:t>“ - </a:t>
            </a:r>
            <a:r>
              <a:rPr lang="cs-CZ" sz="2000" dirty="0" err="1" smtClean="0"/>
              <a:t>Ekopanely</a:t>
            </a:r>
            <a:endParaRPr lang="cs-CZ" sz="2000" dirty="0" smtClean="0"/>
          </a:p>
          <a:p>
            <a:pPr>
              <a:buFontTx/>
              <a:buChar char="-"/>
            </a:pPr>
            <a:r>
              <a:rPr lang="cs-CZ" sz="2000" dirty="0" err="1" smtClean="0"/>
              <a:t>Karemické</a:t>
            </a:r>
            <a:r>
              <a:rPr lang="cs-CZ" sz="2000" dirty="0" smtClean="0"/>
              <a:t> obklady, dlažby a sanita – </a:t>
            </a:r>
            <a:r>
              <a:rPr lang="cs-CZ" sz="2000" dirty="0" err="1" smtClean="0"/>
              <a:t>Jika</a:t>
            </a:r>
            <a:endParaRPr lang="cs-CZ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Osvětlení - Preciosa</a:t>
            </a:r>
            <a:endParaRPr lang="cs-CZ" sz="2000" dirty="0"/>
          </a:p>
        </p:txBody>
      </p:sp>
      <p:pic>
        <p:nvPicPr>
          <p:cNvPr id="8" name="Picture 2" descr="http://imgs.idnes.cz/stavba/A040427_PET_SLAM5_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01008"/>
            <a:ext cx="3312368" cy="192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ČASOVÁ OSA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000" b="1" u="sng" dirty="0" smtClean="0"/>
              <a:t>Výběrové řízení</a:t>
            </a:r>
            <a:endParaRPr lang="en-US" sz="2000" b="1" u="sng" dirty="0" smtClean="0"/>
          </a:p>
          <a:p>
            <a:pPr>
              <a:buFontTx/>
              <a:buChar char="-"/>
            </a:pPr>
            <a:r>
              <a:rPr lang="en-US" sz="2000" b="1" dirty="0" smtClean="0"/>
              <a:t>10</a:t>
            </a:r>
            <a:r>
              <a:rPr lang="cs-CZ" sz="2000" b="1" dirty="0" smtClean="0"/>
              <a:t>.října </a:t>
            </a:r>
            <a:r>
              <a:rPr lang="en-US" sz="2000" b="1" dirty="0" smtClean="0"/>
              <a:t>2013 – </a:t>
            </a:r>
            <a:r>
              <a:rPr lang="cs-CZ" sz="2000" b="1" dirty="0" smtClean="0"/>
              <a:t>vypsání VŘ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2</a:t>
            </a:r>
            <a:r>
              <a:rPr lang="cs-CZ" sz="2000" b="1" dirty="0" smtClean="0"/>
              <a:t>.prosince </a:t>
            </a:r>
            <a:r>
              <a:rPr lang="en-US" sz="2000" b="1" dirty="0" smtClean="0"/>
              <a:t>2013 – </a:t>
            </a:r>
            <a:r>
              <a:rPr lang="cs-CZ" sz="2000" b="1" dirty="0" smtClean="0"/>
              <a:t>otevírání obálek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13</a:t>
            </a:r>
            <a:r>
              <a:rPr lang="cs-CZ" sz="2000" b="1" dirty="0" smtClean="0"/>
              <a:t>.prosince </a:t>
            </a:r>
            <a:r>
              <a:rPr lang="en-US" sz="2000" b="1" dirty="0" smtClean="0"/>
              <a:t>2013 – </a:t>
            </a:r>
            <a:r>
              <a:rPr lang="cs-CZ" sz="2000" b="1" dirty="0" smtClean="0"/>
              <a:t>výběr vítěze</a:t>
            </a:r>
            <a:endParaRPr lang="en-US" sz="2000" b="1" dirty="0" smtClean="0"/>
          </a:p>
          <a:p>
            <a:pPr>
              <a:buNone/>
            </a:pPr>
            <a:r>
              <a:rPr lang="cs-CZ" sz="2000" b="1" u="sng" dirty="0" smtClean="0"/>
              <a:t>Stavba pavilonu</a:t>
            </a:r>
            <a:endParaRPr lang="en-US" sz="2000" b="1" u="sng" dirty="0" smtClean="0"/>
          </a:p>
          <a:p>
            <a:pPr>
              <a:buFontTx/>
              <a:buChar char="-"/>
            </a:pPr>
            <a:r>
              <a:rPr lang="en-US" sz="2000" b="1" dirty="0" smtClean="0"/>
              <a:t>1</a:t>
            </a:r>
            <a:r>
              <a:rPr lang="cs-CZ" sz="2000" b="1" dirty="0" smtClean="0"/>
              <a:t>.dubna </a:t>
            </a:r>
            <a:r>
              <a:rPr lang="en-US" sz="2000" b="1" dirty="0" smtClean="0"/>
              <a:t>2014 – </a:t>
            </a:r>
            <a:r>
              <a:rPr lang="cs-CZ" sz="2000" b="1" dirty="0" smtClean="0"/>
              <a:t>převzetí pozemku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1</a:t>
            </a:r>
            <a:r>
              <a:rPr lang="cs-CZ" sz="2000" b="1" dirty="0" smtClean="0"/>
              <a:t>.července </a:t>
            </a:r>
            <a:r>
              <a:rPr lang="en-US" sz="2000" b="1" dirty="0" smtClean="0"/>
              <a:t>2014 – </a:t>
            </a:r>
            <a:r>
              <a:rPr lang="cs-CZ" sz="2000" b="1" dirty="0" smtClean="0"/>
              <a:t>lhůta pro zahájení stavby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15</a:t>
            </a:r>
            <a:r>
              <a:rPr lang="cs-CZ" sz="2000" b="1" dirty="0" smtClean="0"/>
              <a:t>.ledna </a:t>
            </a:r>
            <a:r>
              <a:rPr lang="en-US" sz="2000" b="1" dirty="0" smtClean="0"/>
              <a:t>2015 – </a:t>
            </a:r>
            <a:r>
              <a:rPr lang="cs-CZ" sz="2000" b="1" dirty="0" smtClean="0"/>
              <a:t>lhůta pro předání pavilonu </a:t>
            </a:r>
          </a:p>
          <a:p>
            <a:pPr>
              <a:buNone/>
            </a:pPr>
            <a:r>
              <a:rPr lang="cs-CZ" sz="2000" b="1" u="sng" dirty="0" smtClean="0"/>
              <a:t>Stavba e</a:t>
            </a:r>
            <a:r>
              <a:rPr lang="en-US" sz="2000" b="1" u="sng" dirty="0" err="1" smtClean="0"/>
              <a:t>xpo</a:t>
            </a:r>
            <a:r>
              <a:rPr lang="cs-CZ" sz="2000" b="1" u="sng" dirty="0" err="1" smtClean="0"/>
              <a:t>zice</a:t>
            </a:r>
            <a:endParaRPr lang="en-US" sz="2000" b="1" u="sng" dirty="0" smtClean="0"/>
          </a:p>
          <a:p>
            <a:pPr>
              <a:buFontTx/>
              <a:buChar char="-"/>
            </a:pPr>
            <a:r>
              <a:rPr lang="en-US" sz="2000" b="1" dirty="0" smtClean="0"/>
              <a:t>15</a:t>
            </a:r>
            <a:r>
              <a:rPr lang="cs-CZ" sz="2000" b="1" dirty="0" smtClean="0"/>
              <a:t>.ledna </a:t>
            </a:r>
            <a:r>
              <a:rPr lang="en-US" sz="2000" b="1" dirty="0" smtClean="0"/>
              <a:t>2014 – 15</a:t>
            </a:r>
            <a:r>
              <a:rPr lang="cs-CZ" sz="2000" b="1" dirty="0" smtClean="0"/>
              <a:t>.ledna </a:t>
            </a:r>
            <a:r>
              <a:rPr lang="en-US" sz="2000" b="1" dirty="0" smtClean="0"/>
              <a:t>2015 – p</a:t>
            </a:r>
            <a:r>
              <a:rPr lang="cs-CZ" sz="2000" b="1" dirty="0" err="1" smtClean="0"/>
              <a:t>řípravy</a:t>
            </a:r>
            <a:r>
              <a:rPr lang="cs-CZ" sz="2000" b="1" dirty="0" smtClean="0"/>
              <a:t> v České republice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15</a:t>
            </a:r>
            <a:r>
              <a:rPr lang="cs-CZ" sz="2000" b="1" dirty="0" smtClean="0"/>
              <a:t>.ledna – </a:t>
            </a:r>
            <a:r>
              <a:rPr lang="en-US" sz="2000" b="1" dirty="0" smtClean="0"/>
              <a:t>31</a:t>
            </a:r>
            <a:r>
              <a:rPr lang="cs-CZ" sz="2000" b="1" dirty="0" smtClean="0"/>
              <a:t>.března </a:t>
            </a:r>
            <a:r>
              <a:rPr lang="en-US" sz="2000" b="1" dirty="0" smtClean="0"/>
              <a:t>2015 – </a:t>
            </a:r>
            <a:r>
              <a:rPr lang="cs-CZ" sz="2000" b="1" dirty="0" smtClean="0"/>
              <a:t>instalace v Itálii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1</a:t>
            </a:r>
            <a:r>
              <a:rPr lang="cs-CZ" sz="2000" b="1" dirty="0" smtClean="0"/>
              <a:t>.dubna - 30.dubna </a:t>
            </a:r>
            <a:r>
              <a:rPr lang="en-US" sz="2000" b="1" dirty="0" smtClean="0"/>
              <a:t>2015 – </a:t>
            </a:r>
            <a:r>
              <a:rPr lang="cs-CZ" sz="2000" b="1" dirty="0" smtClean="0"/>
              <a:t>zkušební provoz</a:t>
            </a: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EXPO 2015 MILÁN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sz="2000" b="1" dirty="0" smtClean="0"/>
              <a:t>Účast České republiky na Všeobecné světové výstavě </a:t>
            </a:r>
            <a:endParaRPr lang="en-US" sz="2000" b="1" dirty="0" smtClean="0"/>
          </a:p>
          <a:p>
            <a:pPr algn="ctr">
              <a:buNone/>
            </a:pPr>
            <a:r>
              <a:rPr lang="cs-CZ" sz="2000" b="1" dirty="0" smtClean="0"/>
              <a:t>je národním marketingem na globální úrovni</a:t>
            </a:r>
            <a:r>
              <a:rPr lang="en-US" sz="2000" b="1" dirty="0" smtClean="0"/>
              <a:t>.</a:t>
            </a:r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endParaRPr lang="en-US" sz="2000" b="1" dirty="0" smtClean="0"/>
          </a:p>
          <a:p>
            <a:pPr algn="ctr">
              <a:buNone/>
            </a:pPr>
            <a:r>
              <a:rPr lang="cs-CZ" sz="2000" b="1" dirty="0" smtClean="0"/>
              <a:t>Děkuji za pozornost</a:t>
            </a:r>
            <a:r>
              <a:rPr lang="en-US" sz="2000" b="1" dirty="0" smtClean="0"/>
              <a:t>!</a:t>
            </a:r>
          </a:p>
          <a:p>
            <a:pPr algn="ctr">
              <a:buNone/>
            </a:pPr>
            <a:r>
              <a:rPr lang="cs-CZ" sz="2000" b="1" dirty="0" smtClean="0"/>
              <a:t>Těšíme se na Vaše návrhy </a:t>
            </a:r>
            <a:r>
              <a:rPr lang="en-US" sz="2000" b="1" dirty="0" smtClean="0"/>
              <a:t>…</a:t>
            </a:r>
            <a:endParaRPr lang="en-US" sz="2000" b="1" dirty="0"/>
          </a:p>
        </p:txBody>
      </p:sp>
      <p:pic>
        <p:nvPicPr>
          <p:cNvPr id="5" name="Picture 6" descr="http://i.idnes.cz/10/051/cl6/OB32cffd_p201005010182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7"/>
            <a:ext cx="4680520" cy="3120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 A</a:t>
            </a:r>
            <a:r>
              <a:rPr lang="cs-CZ" dirty="0" smtClean="0"/>
              <a:t> ČESKÁ REPUBLIKA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1791 - Veletrh řemesel v pražském Karolinu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XIX. </a:t>
            </a:r>
            <a:r>
              <a:rPr lang="cs-CZ" sz="2000" dirty="0" smtClean="0"/>
              <a:t>století – účast na Světových výstavách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1958 </a:t>
            </a:r>
            <a:r>
              <a:rPr lang="en-US" sz="2000" dirty="0" err="1" smtClean="0"/>
              <a:t>Bru</a:t>
            </a:r>
            <a:r>
              <a:rPr lang="cs-CZ" sz="2000" dirty="0" smtClean="0"/>
              <a:t>sel – Zlatá hvězda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Tradice </a:t>
            </a:r>
            <a:r>
              <a:rPr lang="en-US" sz="2000" dirty="0" err="1" smtClean="0"/>
              <a:t>Latern</a:t>
            </a:r>
            <a:r>
              <a:rPr lang="cs-CZ" sz="2000" dirty="0" smtClean="0"/>
              <a:t>y</a:t>
            </a:r>
            <a:r>
              <a:rPr lang="en-US" sz="2000" dirty="0" smtClean="0"/>
              <a:t> Magi</a:t>
            </a:r>
            <a:r>
              <a:rPr lang="cs-CZ" sz="2000" dirty="0" err="1" smtClean="0"/>
              <a:t>ky</a:t>
            </a:r>
            <a:r>
              <a:rPr lang="cs-CZ" sz="2000" dirty="0" smtClean="0"/>
              <a:t>, Kino</a:t>
            </a:r>
            <a:r>
              <a:rPr lang="en-US" sz="2000" dirty="0" smtClean="0"/>
              <a:t>automat</a:t>
            </a:r>
            <a:r>
              <a:rPr lang="cs-CZ" sz="2000" dirty="0" smtClean="0"/>
              <a:t>u</a:t>
            </a:r>
            <a:r>
              <a:rPr lang="en-US" sz="2000" dirty="0" smtClean="0"/>
              <a:t>, </a:t>
            </a:r>
            <a:r>
              <a:rPr lang="en-US" sz="2000" dirty="0" err="1" smtClean="0"/>
              <a:t>Polyekr</a:t>
            </a:r>
            <a:r>
              <a:rPr lang="cs-CZ" sz="2000" dirty="0" smtClean="0"/>
              <a:t>á</a:t>
            </a:r>
            <a:r>
              <a:rPr lang="en-US" sz="2000" dirty="0" smtClean="0"/>
              <a:t>n</a:t>
            </a:r>
            <a:r>
              <a:rPr lang="cs-CZ" sz="2000" dirty="0" smtClean="0"/>
              <a:t>u</a:t>
            </a:r>
            <a:r>
              <a:rPr lang="en-US" sz="2000" dirty="0" smtClean="0"/>
              <a:t> </a:t>
            </a:r>
          </a:p>
          <a:p>
            <a:pPr>
              <a:buFontTx/>
              <a:buChar char="-"/>
            </a:pPr>
            <a:r>
              <a:rPr lang="cs-CZ" sz="2000" dirty="0" smtClean="0"/>
              <a:t>2010 Šanghaj - </a:t>
            </a:r>
            <a:r>
              <a:rPr lang="en-US" sz="2000" dirty="0" smtClean="0"/>
              <a:t>S</a:t>
            </a:r>
            <a:r>
              <a:rPr lang="cs-CZ" sz="2000" dirty="0" err="1" smtClean="0"/>
              <a:t>tříbrná</a:t>
            </a:r>
            <a:r>
              <a:rPr lang="cs-CZ" sz="2000" dirty="0" smtClean="0"/>
              <a:t> medaile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2015 Mil</a:t>
            </a:r>
            <a:r>
              <a:rPr lang="cs-CZ" sz="2000" dirty="0" err="1" smtClean="0"/>
              <a:t>án</a:t>
            </a:r>
            <a:r>
              <a:rPr lang="cs-CZ" sz="2000" dirty="0" smtClean="0"/>
              <a:t> – původní pavilon</a:t>
            </a:r>
            <a:endParaRPr lang="en-US" sz="20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024712"/>
            <a:ext cx="2592288" cy="149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9209" y="4450808"/>
            <a:ext cx="2592288" cy="147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154" y="4149080"/>
            <a:ext cx="2324571" cy="135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KONCEPT PAVILONU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Původní pavilon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Moderní architektura</a:t>
            </a:r>
            <a:r>
              <a:rPr lang="en-US" sz="2000" dirty="0" smtClean="0"/>
              <a:t>, </a:t>
            </a:r>
            <a:r>
              <a:rPr lang="cs-CZ" sz="2000" dirty="0" smtClean="0"/>
              <a:t>ekologické materiály a nízkoenergetický provoz </a:t>
            </a:r>
          </a:p>
          <a:p>
            <a:pPr>
              <a:buFontTx/>
              <a:buChar char="-"/>
            </a:pPr>
            <a:r>
              <a:rPr lang="cs-CZ" sz="2000" dirty="0" smtClean="0"/>
              <a:t>Otevřený prostor propojený se zahradou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Prostupná a pohodlná expozice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Interaktivní exponáty a současné umění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Přitažlivá tvář České republiky</a:t>
            </a:r>
            <a:endParaRPr lang="en-US" sz="2000" dirty="0" smtClean="0"/>
          </a:p>
        </p:txBody>
      </p:sp>
      <p:pic>
        <p:nvPicPr>
          <p:cNvPr id="7" name="Obrázek 6" descr="Dufek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5" y="3869910"/>
            <a:ext cx="3744416" cy="2648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TEMATICKÉ PROHLÁŠENÍ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Národní část expozice „Země fantazie“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Tematická část expozice </a:t>
            </a:r>
            <a:r>
              <a:rPr lang="en-US" sz="2000" dirty="0" smtClean="0"/>
              <a:t>„</a:t>
            </a:r>
            <a:r>
              <a:rPr lang="en-US" sz="2000" dirty="0" err="1" smtClean="0"/>
              <a:t>Laborato</a:t>
            </a:r>
            <a:r>
              <a:rPr lang="cs-CZ" sz="2000" dirty="0" smtClean="0"/>
              <a:t>ř života</a:t>
            </a:r>
            <a:r>
              <a:rPr lang="en-US" sz="2000" dirty="0" smtClean="0"/>
              <a:t>“</a:t>
            </a:r>
          </a:p>
          <a:p>
            <a:pPr>
              <a:buFontTx/>
              <a:buChar char="-"/>
            </a:pPr>
            <a:r>
              <a:rPr lang="cs-CZ" sz="2000" dirty="0" smtClean="0"/>
              <a:t>Multimediální projekce </a:t>
            </a:r>
            <a:r>
              <a:rPr lang="en-US" sz="2000" dirty="0" smtClean="0"/>
              <a:t>„</a:t>
            </a:r>
            <a:r>
              <a:rPr lang="cs-CZ" sz="2000" dirty="0" smtClean="0"/>
              <a:t>Pohled od budoucnosti</a:t>
            </a:r>
            <a:r>
              <a:rPr lang="en-US" sz="2000" dirty="0" smtClean="0"/>
              <a:t> “</a:t>
            </a:r>
          </a:p>
          <a:p>
            <a:pPr>
              <a:buFontTx/>
              <a:buChar char="-"/>
            </a:pPr>
            <a:r>
              <a:rPr lang="cs-CZ" sz="2000" dirty="0" smtClean="0"/>
              <a:t>Restaurace „Spirit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Prague</a:t>
            </a:r>
            <a:r>
              <a:rPr lang="cs-CZ" sz="2000" dirty="0" smtClean="0"/>
              <a:t>“ 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Venkovní prostor </a:t>
            </a:r>
            <a:r>
              <a:rPr lang="en-US" sz="2000" dirty="0" smtClean="0"/>
              <a:t>„</a:t>
            </a:r>
            <a:r>
              <a:rPr lang="cs-CZ" sz="2000" dirty="0" smtClean="0"/>
              <a:t>Česká zahrádka</a:t>
            </a:r>
            <a:r>
              <a:rPr lang="en-US" sz="2000" dirty="0" smtClean="0"/>
              <a:t> “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25" y="3645024"/>
            <a:ext cx="4298324" cy="186260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965935"/>
            <a:ext cx="2838230" cy="1791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POZEMEK Č. 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Plocha </a:t>
            </a:r>
            <a:r>
              <a:rPr lang="en-US" sz="2000" dirty="0" smtClean="0"/>
              <a:t>1362 m² </a:t>
            </a:r>
            <a:r>
              <a:rPr lang="cs-CZ" sz="2000" dirty="0" smtClean="0"/>
              <a:t>a </a:t>
            </a:r>
            <a:r>
              <a:rPr lang="en-US" sz="2000" dirty="0" smtClean="0"/>
              <a:t>700 m² </a:t>
            </a:r>
            <a:r>
              <a:rPr lang="cs-CZ" sz="2000" dirty="0" smtClean="0"/>
              <a:t>zastavitelné plochy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V těsné blízkosti hlavního vchodu - </a:t>
            </a:r>
            <a:r>
              <a:rPr lang="en-US" sz="2000" dirty="0" smtClean="0"/>
              <a:t>2/3 </a:t>
            </a:r>
            <a:r>
              <a:rPr lang="cs-CZ" sz="2000" dirty="0" smtClean="0"/>
              <a:t>návštěvníků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První na levé straně hlavní třídy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Přímo proti budově </a:t>
            </a:r>
            <a:r>
              <a:rPr lang="en-US" sz="2000" dirty="0" err="1" smtClean="0"/>
              <a:t>EXPOcentre</a:t>
            </a:r>
            <a:r>
              <a:rPr lang="en-US" sz="2000" dirty="0" smtClean="0"/>
              <a:t> </a:t>
            </a:r>
          </a:p>
          <a:p>
            <a:pPr>
              <a:buFontTx/>
              <a:buChar char="-"/>
            </a:pPr>
            <a:r>
              <a:rPr lang="cs-CZ" sz="2000" dirty="0" smtClean="0"/>
              <a:t>Jediný se dvěma stranami u vodního toku</a:t>
            </a:r>
            <a:endParaRPr lang="en-US" sz="20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7107088" cy="280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Přímá spojovací šipka 5"/>
          <p:cNvCxnSpPr/>
          <p:nvPr/>
        </p:nvCxnSpPr>
        <p:spPr>
          <a:xfrm>
            <a:off x="1547664" y="371703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Šipka dolů 7"/>
          <p:cNvSpPr/>
          <p:nvPr/>
        </p:nvSpPr>
        <p:spPr>
          <a:xfrm rot="18352170">
            <a:off x="1674671" y="4128054"/>
            <a:ext cx="515208" cy="11098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ZAHRADA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Přátelská jako česká krajina – zvlněný terén a voda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Prostor pro každého, kde se dá čekat, odpočívat, jíst i hrát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Pěstování tradičních českých plodin – chmelu a pšenice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Malý amfiteátr pro děti či pro kulturní představení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Místo pro dva venkovní exponáty -  Dýchající globus, Nesnězme si planetu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PAVILON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Originální architektura a chytré řešení prostoru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Respektující téma EXPO 2015 a účasti ČR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Ekologický v nejširším slova smyslu</a:t>
            </a:r>
          </a:p>
          <a:p>
            <a:pPr>
              <a:buFontTx/>
              <a:buChar char="-"/>
            </a:pPr>
            <a:r>
              <a:rPr lang="cs-CZ" sz="2000" dirty="0" smtClean="0"/>
              <a:t>Vyrůstající z vody a zeleně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Otevřený prostor spojující zahradu s interiérem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73016"/>
            <a:ext cx="4272158" cy="2566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ZEMĚ FANTAZIE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Studna nápadů – od legend po vědu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Rovnováha přírody a civilizace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Harmonie čtyř prvků </a:t>
            </a:r>
            <a:r>
              <a:rPr lang="en-US" sz="2000" dirty="0" smtClean="0"/>
              <a:t>– </a:t>
            </a:r>
            <a:r>
              <a:rPr lang="cs-CZ" sz="2000" dirty="0" smtClean="0"/>
              <a:t>země, vody, vzduchu a ohně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Prostor pro prezentaci regionů </a:t>
            </a:r>
            <a:r>
              <a:rPr lang="en-US" sz="2000" dirty="0" smtClean="0"/>
              <a:t>– </a:t>
            </a:r>
            <a:r>
              <a:rPr lang="cs-CZ" sz="2000" dirty="0" smtClean="0"/>
              <a:t>potravin, </a:t>
            </a:r>
            <a:r>
              <a:rPr lang="en-US" sz="2000" dirty="0" smtClean="0"/>
              <a:t>design</a:t>
            </a:r>
            <a:r>
              <a:rPr lang="cs-CZ" sz="2000" dirty="0" smtClean="0"/>
              <a:t>u</a:t>
            </a:r>
            <a:r>
              <a:rPr lang="en-US" sz="2000" dirty="0" smtClean="0"/>
              <a:t>, </a:t>
            </a:r>
            <a:r>
              <a:rPr lang="cs-CZ" sz="2000" dirty="0" smtClean="0"/>
              <a:t>umění a vědy </a:t>
            </a:r>
          </a:p>
          <a:p>
            <a:pPr>
              <a:buFontTx/>
              <a:buChar char="-"/>
            </a:pPr>
            <a:r>
              <a:rPr lang="cs-CZ" sz="2000" dirty="0" smtClean="0"/>
              <a:t>Trvalé jádro obklopené obměňující se expozicí krajů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7" name="Picture 4" descr="http://i.idnes.cz/10/033/cl6/JAZ32010e_Archiv_zazraku_ren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89040"/>
            <a:ext cx="2808312" cy="1803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LABORATOŘ ŽIVOTA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cs-CZ" sz="2000" dirty="0" smtClean="0"/>
              <a:t>Cesta do </a:t>
            </a:r>
            <a:r>
              <a:rPr lang="cs-CZ" sz="2000" dirty="0" err="1" smtClean="0"/>
              <a:t>submolekulárního</a:t>
            </a:r>
            <a:r>
              <a:rPr lang="cs-CZ" sz="2000" dirty="0" smtClean="0"/>
              <a:t> světa 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České patenty pomáhající celé planetě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Interaktivní exponáty, současné umění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cs-CZ" sz="2000" dirty="0" smtClean="0"/>
              <a:t>Léky proti obezitě a cukrovce</a:t>
            </a:r>
            <a:r>
              <a:rPr lang="en-US" sz="2000" dirty="0" smtClean="0"/>
              <a:t>, </a:t>
            </a:r>
            <a:r>
              <a:rPr lang="cs-CZ" sz="2000" dirty="0" smtClean="0"/>
              <a:t>Šetrné léky pro hospodářská zvířata, N</a:t>
            </a:r>
            <a:r>
              <a:rPr lang="en-US" sz="2000" dirty="0" err="1" smtClean="0"/>
              <a:t>anotechnologie</a:t>
            </a:r>
            <a:r>
              <a:rPr lang="cs-CZ" sz="2000" dirty="0" smtClean="0"/>
              <a:t> čistící vodu, Rozluštění genetického kódu pšenice</a:t>
            </a:r>
            <a:r>
              <a:rPr lang="en-US" sz="2000" dirty="0" smtClean="0"/>
              <a:t>, </a:t>
            </a:r>
            <a:r>
              <a:rPr lang="cs-CZ" sz="2000" dirty="0" smtClean="0"/>
              <a:t>Analýzy globálních klimatických změn, Ochrana ohrožených druhů</a:t>
            </a:r>
            <a:endParaRPr lang="en-US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933056"/>
            <a:ext cx="2593018" cy="1949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617</Words>
  <Application>Microsoft Office PowerPoint</Application>
  <PresentationFormat>Předvádění na obrazovce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sady Office</vt:lpstr>
      <vt:lpstr>ÚČAST ČESKÉ REPUBLIKY NA  VŠEOBECNÉ SVĚTOVÉ VÝSTAVĚ  EXPO 2015 MILÁN</vt:lpstr>
      <vt:lpstr>EXPO A ČESKÁ REPUBLIKA</vt:lpstr>
      <vt:lpstr>KONCEPT PAVILONU</vt:lpstr>
      <vt:lpstr>TEMATICKÉ PROHLÁŠENÍ</vt:lpstr>
      <vt:lpstr>POZEMEK Č. 5</vt:lpstr>
      <vt:lpstr>ZAHRADA</vt:lpstr>
      <vt:lpstr>PAVILON</vt:lpstr>
      <vt:lpstr>ZEMĚ FANTAZIE</vt:lpstr>
      <vt:lpstr>LABORATOŘ ŽIVOTA</vt:lpstr>
      <vt:lpstr>MULTIMEDIÁLNÍ PROJEKCE</vt:lpstr>
      <vt:lpstr>RESTAURACE</vt:lpstr>
      <vt:lpstr>ADMINISTRATIVA</vt:lpstr>
      <vt:lpstr>AMFITEÁTR</vt:lpstr>
      <vt:lpstr>PARTNĚŘI INTERIÉRU</vt:lpstr>
      <vt:lpstr>ČASOVÁ OSA </vt:lpstr>
      <vt:lpstr>EXPO 2015 MILÁN</vt:lpstr>
    </vt:vector>
  </TitlesOfParts>
  <Company>Expo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 PŘÍPRAV ÚČASTI ČR NA EXPO 2015 MILÁN</dc:title>
  <dc:creator>KGK Expo</dc:creator>
  <cp:lastModifiedBy>KGK Expo</cp:lastModifiedBy>
  <cp:revision>62</cp:revision>
  <dcterms:created xsi:type="dcterms:W3CDTF">2013-09-02T11:06:22Z</dcterms:created>
  <dcterms:modified xsi:type="dcterms:W3CDTF">2013-10-30T09:20:11Z</dcterms:modified>
</cp:coreProperties>
</file>